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5" r:id="rId1"/>
  </p:sldMasterIdLst>
  <p:notesMasterIdLst>
    <p:notesMasterId r:id="rId12"/>
  </p:notesMasterIdLst>
  <p:handoutMasterIdLst>
    <p:handoutMasterId r:id="rId13"/>
  </p:handoutMasterIdLst>
  <p:sldIdLst>
    <p:sldId id="261" r:id="rId2"/>
    <p:sldId id="262" r:id="rId3"/>
    <p:sldId id="263" r:id="rId4"/>
    <p:sldId id="270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7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559C1A-080A-404E-B9C3-995D181018AB}" type="datetime1">
              <a:rPr lang="en-US"/>
              <a:pPr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824C9E-1404-4711-9F73-55D1C554AF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46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E11C82-9633-4076-9B5D-384BCC70CEFB}" type="datetime1">
              <a:rPr lang="en-US"/>
              <a:pPr/>
              <a:t>11/28/2012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a-DK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4BEF71-4DB8-49DE-82F3-2907F1A7EA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825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620000" cy="860425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276600" y="5181600"/>
            <a:ext cx="5029200" cy="1143000"/>
          </a:xfrm>
        </p:spPr>
        <p:txBody>
          <a:bodyPr/>
          <a:lstStyle>
            <a:lvl1pPr algn="r">
              <a:defRPr sz="1600"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996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Footer - add copy here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DED204-BDCF-4B6D-A182-E78B28F3B7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4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Footer - add copy here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0D86F9-B922-4396-B7D7-4DECC9FDEA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8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752599"/>
            <a:ext cx="8229600" cy="350520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34000"/>
            <a:ext cx="8229600" cy="381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Footer - add copy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8076F9-B0F4-4EA7-88FC-DD91DD5A54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7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5334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87F6E"/>
                </a:solidFill>
              </a:defRPr>
            </a:lvl1pPr>
          </a:lstStyle>
          <a:p>
            <a:r>
              <a:rPr lang="en-GB"/>
              <a:t>Footer - add copy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87F6E"/>
                </a:solidFill>
              </a:defRPr>
            </a:lvl1pPr>
          </a:lstStyle>
          <a:p>
            <a:fld id="{AD29DE56-17E4-4F59-836B-631914F045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7" r:id="rId2"/>
    <p:sldLayoutId id="2147483708" r:id="rId3"/>
    <p:sldLayoutId id="2147483709" r:id="rId4"/>
  </p:sldLayoutIdLst>
  <p:hf hdr="0" ftr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chemeClr val="bg1"/>
          </a:solidFill>
          <a:latin typeface="Arial"/>
          <a:ea typeface="ＭＳ Ｐゴシック" pitchFamily="-65" charset="-128"/>
          <a:cs typeface="Arial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2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1pPr>
      <a:lvl2pPr marL="360363" indent="-360363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tabLst>
          <a:tab pos="360363" algn="l"/>
        </a:tabLst>
        <a:defRPr sz="20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2pPr>
      <a:lvl3pPr marL="719138" indent="-358775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3pPr>
      <a:lvl4pPr marL="1828800" indent="-4572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a-DK" dirty="0" smtClean="0">
                <a:latin typeface="Arial" charset="0"/>
                <a:ea typeface="ＭＳ Ｐゴシック" pitchFamily="-105" charset="-128"/>
              </a:rPr>
              <a:t>WG NaN Stocktaking Paper</a:t>
            </a:r>
            <a:br>
              <a:rPr lang="da-DK" dirty="0" smtClean="0">
                <a:latin typeface="Arial" charset="0"/>
                <a:ea typeface="ＭＳ Ｐゴシック" pitchFamily="-105" charset="-128"/>
              </a:rPr>
            </a:br>
            <a:r>
              <a:rPr lang="da-DK" dirty="0" smtClean="0">
                <a:latin typeface="Arial" charset="0"/>
                <a:ea typeface="ＭＳ Ｐゴシック" pitchFamily="-105" charset="-128"/>
              </a:rPr>
              <a:t>WG NaN Activities in Harmonisation in Numbering</a:t>
            </a:r>
          </a:p>
        </p:txBody>
      </p:sp>
      <p:sp>
        <p:nvSpPr>
          <p:cNvPr id="8195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/>
            <a:r>
              <a:rPr lang="da-DK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ＭＳ Ｐゴシック" pitchFamily="-105" charset="-128"/>
              </a:rPr>
              <a:t>5</a:t>
            </a:r>
            <a:r>
              <a:rPr lang="da-DK" baseline="30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ＭＳ Ｐゴシック" pitchFamily="-105" charset="-128"/>
              </a:rPr>
              <a:t>th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ＭＳ Ｐゴシック" pitchFamily="-105" charset="-128"/>
              </a:rPr>
              <a:t> WG NaN meeting</a:t>
            </a:r>
          </a:p>
          <a:p>
            <a:pPr marL="0" indent="0"/>
            <a:r>
              <a:rPr lang="da-DK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ＭＳ Ｐゴシック" pitchFamily="-105" charset="-128"/>
              </a:rPr>
              <a:t>Stockholm, 21-22 November 2012</a:t>
            </a:r>
          </a:p>
          <a:p>
            <a:pPr marL="0" indent="0"/>
            <a:r>
              <a:rPr lang="da-DK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ＭＳ Ｐゴシック" pitchFamily="-105" charset="-128"/>
              </a:rPr>
              <a:t>Jan Vannieuwenhuyse, Jukka Rakkolainen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5536" y="332656"/>
            <a:ext cx="25186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NaN(2012)031rev1</a:t>
            </a:r>
          </a:p>
          <a:p>
            <a:r>
              <a:rPr lang="da-DK" sz="1200" dirty="0" smtClean="0">
                <a:solidFill>
                  <a:schemeClr val="bg1">
                    <a:lumMod val="65000"/>
                  </a:schemeClr>
                </a:solidFill>
              </a:rPr>
              <a:t>See document NaN(2012)030rev1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 rot="1123479">
            <a:off x="7062049" y="3181279"/>
            <a:ext cx="1300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112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 rot="20055091">
            <a:off x="1988587" y="5245459"/>
            <a:ext cx="217209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116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20697340">
            <a:off x="211331" y="2608363"/>
            <a:ext cx="954107" cy="1754326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0</a:t>
            </a:r>
          </a:p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00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36324" y="4457123"/>
            <a:ext cx="9286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118</a:t>
            </a:r>
            <a:endParaRPr lang="en-US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Harmonisation Time-line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WG </a:t>
            </a:r>
            <a:r>
              <a:rPr lang="en-GB" dirty="0" err="1" smtClean="0"/>
              <a:t>NaN</a:t>
            </a:r>
            <a:r>
              <a:rPr lang="en-GB" dirty="0" smtClean="0"/>
              <a:t> Activities in Harmonisation in Numbering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DED204-BDCF-4B6D-A182-E78B28F3B7FF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92" name="Group 91"/>
          <p:cNvGrpSpPr/>
          <p:nvPr/>
        </p:nvGrpSpPr>
        <p:grpSpPr>
          <a:xfrm>
            <a:off x="226368" y="1782305"/>
            <a:ext cx="8882136" cy="4731777"/>
            <a:chOff x="226368" y="1782305"/>
            <a:chExt cx="8882136" cy="4731777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2843808" y="1782305"/>
              <a:ext cx="5850211" cy="37349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1332451" y="5585857"/>
              <a:ext cx="1367341" cy="841441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051223" y="6237082"/>
              <a:ext cx="4459747" cy="276999"/>
            </a:xfrm>
            <a:prstGeom prst="rect">
              <a:avLst/>
            </a:prstGeom>
            <a:noFill/>
            <a:ln w="3175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a-DK" sz="1200" dirty="0" smtClean="0"/>
                <a:t>CEPT Long Term Standardisation of National Numbering Plans</a:t>
              </a:r>
              <a:endParaRPr lang="da-DK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22311" y="5586676"/>
              <a:ext cx="3445623" cy="276999"/>
            </a:xfrm>
            <a:prstGeom prst="rect">
              <a:avLst/>
            </a:prstGeom>
            <a:noFill/>
            <a:ln w="3175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a-DK" sz="1200" dirty="0" smtClean="0"/>
                <a:t>ETO: ”Harmonisation of Short Codes in Europe”</a:t>
              </a:r>
              <a:endParaRPr lang="da-DK" sz="1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536078" y="5226048"/>
              <a:ext cx="3337773" cy="276999"/>
            </a:xfrm>
            <a:prstGeom prst="rect">
              <a:avLst/>
            </a:prstGeom>
            <a:noFill/>
            <a:ln w="3175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a-DK" sz="1200" dirty="0" smtClean="0"/>
                <a:t>EC: Introduction of ”Card Stop Europe project”</a:t>
              </a:r>
              <a:endParaRPr lang="da-DK" sz="1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39013" y="4351245"/>
              <a:ext cx="1403398" cy="461665"/>
            </a:xfrm>
            <a:prstGeom prst="rect">
              <a:avLst/>
            </a:prstGeom>
            <a:noFill/>
            <a:ln w="3175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a-DK" sz="1200" dirty="0" smtClean="0"/>
                <a:t>PT HESC created</a:t>
              </a:r>
            </a:p>
            <a:p>
              <a:r>
                <a:rPr lang="da-DK" sz="1200" dirty="0" smtClean="0"/>
                <a:t>ECC REC on 116</a:t>
              </a:r>
              <a:endParaRPr lang="da-DK" sz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5073" y="4522814"/>
              <a:ext cx="2953053" cy="276999"/>
            </a:xfrm>
            <a:prstGeom prst="rect">
              <a:avLst/>
            </a:prstGeom>
            <a:noFill/>
            <a:ln w="3175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a-DK" sz="1200" dirty="0" smtClean="0"/>
                <a:t>ECC Report: ”Services Based on HESC”</a:t>
              </a:r>
              <a:endParaRPr lang="da-DK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133551" y="3958774"/>
              <a:ext cx="2940036" cy="276999"/>
            </a:xfrm>
            <a:prstGeom prst="rect">
              <a:avLst/>
            </a:prstGeom>
            <a:noFill/>
            <a:ln w="3175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a-DK" sz="1200" dirty="0" smtClean="0"/>
                <a:t>ECC DEC on 116 </a:t>
              </a:r>
              <a:r>
                <a:rPr lang="da-DK" sz="1200" dirty="0" smtClean="0">
                  <a:sym typeface="Wingdings 3"/>
                </a:rPr>
                <a:t> Expansion to CEPT</a:t>
              </a:r>
              <a:endParaRPr lang="da-DK" sz="1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23530" y="3374469"/>
              <a:ext cx="2779735" cy="461665"/>
            </a:xfrm>
            <a:prstGeom prst="rect">
              <a:avLst/>
            </a:prstGeom>
            <a:noFill/>
            <a:ln w="3175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a-DK" sz="1200" dirty="0" smtClean="0"/>
                <a:t>ECC REC Services using HESC</a:t>
              </a:r>
            </a:p>
            <a:p>
              <a:r>
                <a:rPr lang="da-DK" sz="1200" dirty="0" smtClean="0"/>
                <a:t>Exercise of ”10X” and ”11X” for ETTIN</a:t>
              </a:r>
              <a:endParaRPr lang="da-DK" sz="1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26865" y="3115914"/>
              <a:ext cx="1752211" cy="276999"/>
            </a:xfrm>
            <a:prstGeom prst="rect">
              <a:avLst/>
            </a:prstGeom>
            <a:noFill/>
            <a:ln w="3175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a-DK" sz="1200" dirty="0" smtClean="0"/>
                <a:t>ECC DEC on 116 SMS</a:t>
              </a:r>
              <a:endParaRPr lang="da-DK" sz="1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24776" y="2764226"/>
              <a:ext cx="2835456" cy="276999"/>
            </a:xfrm>
            <a:prstGeom prst="rect">
              <a:avLst/>
            </a:prstGeom>
            <a:noFill/>
            <a:ln w="3175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a-DK" sz="1200" dirty="0" smtClean="0"/>
                <a:t>Harmonisation trials on ”111” and ”11X”</a:t>
              </a:r>
              <a:endParaRPr lang="da-DK" sz="1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28748" y="2060869"/>
              <a:ext cx="3381054" cy="276999"/>
            </a:xfrm>
            <a:prstGeom prst="rect">
              <a:avLst/>
            </a:prstGeom>
            <a:noFill/>
            <a:ln w="3175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a-DK" sz="1200" dirty="0" smtClean="0"/>
                <a:t>Decision to stop harmonisation within ”1” range</a:t>
              </a:r>
              <a:endParaRPr lang="da-DK" sz="1200" dirty="0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8279535" y="2060847"/>
              <a:ext cx="828969" cy="277000"/>
              <a:chOff x="8279535" y="2060847"/>
              <a:chExt cx="828969" cy="27700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8431767" y="2060847"/>
                <a:ext cx="5245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200" b="1" dirty="0" smtClean="0">
                    <a:solidFill>
                      <a:srgbClr val="FF0000"/>
                    </a:solidFill>
                  </a:rPr>
                  <a:t>2012</a:t>
                </a:r>
                <a:endParaRPr lang="da-DK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8279535" y="2060848"/>
                <a:ext cx="828969" cy="276999"/>
              </a:xfrm>
              <a:prstGeom prst="rect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7775479" y="2412537"/>
              <a:ext cx="828969" cy="281541"/>
              <a:chOff x="7775479" y="2412537"/>
              <a:chExt cx="828969" cy="281541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935077" y="2417079"/>
                <a:ext cx="51308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200" b="1" dirty="0" smtClean="0">
                    <a:solidFill>
                      <a:srgbClr val="FF0000"/>
                    </a:solidFill>
                  </a:rPr>
                  <a:t>2011</a:t>
                </a:r>
                <a:endParaRPr lang="da-DK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775479" y="2412537"/>
                <a:ext cx="828969" cy="276999"/>
              </a:xfrm>
              <a:prstGeom prst="rect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7230674" y="2764225"/>
              <a:ext cx="828969" cy="276999"/>
              <a:chOff x="7199415" y="2764226"/>
              <a:chExt cx="828969" cy="276999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7351647" y="2764226"/>
                <a:ext cx="5245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200" b="1" dirty="0" smtClean="0">
                    <a:solidFill>
                      <a:srgbClr val="FF0000"/>
                    </a:solidFill>
                  </a:rPr>
                  <a:t>2010</a:t>
                </a:r>
                <a:endParaRPr lang="da-DK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7199415" y="2764226"/>
                <a:ext cx="828969" cy="276999"/>
              </a:xfrm>
              <a:prstGeom prst="rect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6623351" y="3115915"/>
              <a:ext cx="828969" cy="276999"/>
              <a:chOff x="6623351" y="3115915"/>
              <a:chExt cx="828969" cy="276999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6775583" y="3115915"/>
                <a:ext cx="5245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200" b="1" dirty="0" smtClean="0">
                    <a:solidFill>
                      <a:srgbClr val="FF0000"/>
                    </a:solidFill>
                  </a:rPr>
                  <a:t>2009</a:t>
                </a:r>
                <a:endParaRPr lang="da-DK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623351" y="3115915"/>
                <a:ext cx="828969" cy="276999"/>
              </a:xfrm>
              <a:prstGeom prst="rect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6119295" y="3466803"/>
              <a:ext cx="828969" cy="277800"/>
              <a:chOff x="6119295" y="3466803"/>
              <a:chExt cx="828969" cy="277800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6271527" y="3466803"/>
                <a:ext cx="5245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200" b="1" dirty="0" smtClean="0">
                    <a:solidFill>
                      <a:srgbClr val="FF0000"/>
                    </a:solidFill>
                  </a:rPr>
                  <a:t>2008</a:t>
                </a:r>
                <a:endParaRPr lang="da-DK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6119295" y="3467604"/>
                <a:ext cx="828969" cy="276999"/>
              </a:xfrm>
              <a:prstGeom prst="rect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5543231" y="3819293"/>
              <a:ext cx="828969" cy="276999"/>
              <a:chOff x="5543231" y="3819293"/>
              <a:chExt cx="828969" cy="276999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5695463" y="3819293"/>
                <a:ext cx="5245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200" b="1" dirty="0" smtClean="0">
                    <a:solidFill>
                      <a:srgbClr val="FF0000"/>
                    </a:solidFill>
                  </a:rPr>
                  <a:t>2007</a:t>
                </a:r>
                <a:endParaRPr lang="da-DK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543231" y="3819293"/>
                <a:ext cx="828969" cy="276999"/>
              </a:xfrm>
              <a:prstGeom prst="rect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4967167" y="4170982"/>
              <a:ext cx="828969" cy="276999"/>
              <a:chOff x="4967167" y="4170982"/>
              <a:chExt cx="828969" cy="276999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5119399" y="4170982"/>
                <a:ext cx="5245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200" b="1" dirty="0" smtClean="0">
                    <a:solidFill>
                      <a:srgbClr val="FF0000"/>
                    </a:solidFill>
                  </a:rPr>
                  <a:t>2006</a:t>
                </a:r>
                <a:endParaRPr lang="da-DK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967167" y="4170982"/>
                <a:ext cx="828969" cy="276999"/>
              </a:xfrm>
              <a:prstGeom prst="rect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4463111" y="4522671"/>
              <a:ext cx="828969" cy="277142"/>
              <a:chOff x="4463111" y="4522671"/>
              <a:chExt cx="828969" cy="277142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4615343" y="4522814"/>
                <a:ext cx="5245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200" b="1" dirty="0" smtClean="0">
                    <a:solidFill>
                      <a:srgbClr val="FF0000"/>
                    </a:solidFill>
                  </a:rPr>
                  <a:t>2005</a:t>
                </a:r>
                <a:endParaRPr lang="da-DK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463111" y="4522671"/>
                <a:ext cx="828969" cy="276999"/>
              </a:xfrm>
              <a:prstGeom prst="rect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3928657" y="4879865"/>
              <a:ext cx="828969" cy="288013"/>
              <a:chOff x="3887047" y="4874360"/>
              <a:chExt cx="828969" cy="288013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4051908" y="4885374"/>
                <a:ext cx="5245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200" b="1" dirty="0" smtClean="0">
                    <a:solidFill>
                      <a:srgbClr val="FF0000"/>
                    </a:solidFill>
                  </a:rPr>
                  <a:t>2004</a:t>
                </a:r>
                <a:endParaRPr lang="da-DK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887047" y="4874360"/>
                <a:ext cx="828969" cy="276999"/>
              </a:xfrm>
              <a:prstGeom prst="rect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3382991" y="5226049"/>
              <a:ext cx="828969" cy="276999"/>
              <a:chOff x="3382991" y="5226049"/>
              <a:chExt cx="828969" cy="276999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535223" y="5226049"/>
                <a:ext cx="5245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200" b="1" dirty="0" smtClean="0">
                    <a:solidFill>
                      <a:srgbClr val="FF0000"/>
                    </a:solidFill>
                  </a:rPr>
                  <a:t>2003</a:t>
                </a:r>
                <a:endParaRPr lang="da-DK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3382991" y="5226049"/>
                <a:ext cx="828969" cy="276999"/>
              </a:xfrm>
              <a:prstGeom prst="rect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415952" y="6237083"/>
              <a:ext cx="828969" cy="276999"/>
              <a:chOff x="717438" y="5607923"/>
              <a:chExt cx="828969" cy="276999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869670" y="5607923"/>
                <a:ext cx="5245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200" b="1" dirty="0" smtClean="0">
                    <a:solidFill>
                      <a:srgbClr val="FF0000"/>
                    </a:solidFill>
                  </a:rPr>
                  <a:t>1972</a:t>
                </a:r>
                <a:endParaRPr lang="da-DK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17438" y="5607923"/>
                <a:ext cx="828969" cy="276999"/>
              </a:xfrm>
              <a:prstGeom prst="rect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2273467" y="4928869"/>
              <a:ext cx="828969" cy="276999"/>
              <a:chOff x="1762691" y="5253850"/>
              <a:chExt cx="828969" cy="276999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914923" y="5253850"/>
                <a:ext cx="5245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200" b="1" dirty="0" smtClean="0">
                    <a:solidFill>
                      <a:srgbClr val="FF0000"/>
                    </a:solidFill>
                  </a:rPr>
                  <a:t>1998</a:t>
                </a:r>
                <a:endParaRPr lang="da-DK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762691" y="5253850"/>
                <a:ext cx="828969" cy="276999"/>
              </a:xfrm>
              <a:prstGeom prst="rect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3827725" y="2412536"/>
              <a:ext cx="3244221" cy="276999"/>
            </a:xfrm>
            <a:prstGeom prst="rect">
              <a:avLst/>
            </a:prstGeom>
            <a:noFill/>
            <a:ln w="3175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a-DK" sz="1200" dirty="0" smtClean="0"/>
                <a:t>Harmonisation trials on ”111” and ”11X” failed</a:t>
              </a:r>
              <a:endParaRPr lang="da-DK" sz="1200" dirty="0"/>
            </a:p>
          </p:txBody>
        </p:sp>
        <p:cxnSp>
          <p:nvCxnSpPr>
            <p:cNvPr id="59" name="Elbow Connector 58"/>
            <p:cNvCxnSpPr>
              <a:stCxn id="23" idx="1"/>
              <a:endCxn id="43" idx="3"/>
            </p:cNvCxnSpPr>
            <p:nvPr/>
          </p:nvCxnSpPr>
          <p:spPr>
            <a:xfrm rot="10800000" flipV="1">
              <a:off x="1244921" y="6375581"/>
              <a:ext cx="806302" cy="1"/>
            </a:xfrm>
            <a:prstGeom prst="bentConnector3">
              <a:avLst/>
            </a:prstGeom>
            <a:ln w="3175"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lbow Connector 60"/>
            <p:cNvCxnSpPr>
              <a:stCxn id="24" idx="1"/>
              <a:endCxn id="44" idx="3"/>
            </p:cNvCxnSpPr>
            <p:nvPr/>
          </p:nvCxnSpPr>
          <p:spPr>
            <a:xfrm rot="10800000" flipH="1">
              <a:off x="3022310" y="5067370"/>
              <a:ext cx="80125" cy="657807"/>
            </a:xfrm>
            <a:prstGeom prst="bentConnector5">
              <a:avLst>
                <a:gd name="adj1" fmla="val -285304"/>
                <a:gd name="adj2" fmla="val 50000"/>
                <a:gd name="adj3" fmla="val 385304"/>
              </a:avLst>
            </a:prstGeom>
            <a:ln w="3175"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25" idx="1"/>
              <a:endCxn id="42" idx="3"/>
            </p:cNvCxnSpPr>
            <p:nvPr/>
          </p:nvCxnSpPr>
          <p:spPr>
            <a:xfrm rot="10800000" flipV="1">
              <a:off x="4211960" y="5364547"/>
              <a:ext cx="324118" cy="1"/>
            </a:xfrm>
            <a:prstGeom prst="bentConnector3">
              <a:avLst/>
            </a:prstGeom>
            <a:ln w="3175"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>
              <a:stCxn id="26" idx="3"/>
              <a:endCxn id="41" idx="1"/>
            </p:cNvCxnSpPr>
            <p:nvPr/>
          </p:nvCxnSpPr>
          <p:spPr>
            <a:xfrm>
              <a:off x="3242411" y="4582078"/>
              <a:ext cx="686246" cy="436287"/>
            </a:xfrm>
            <a:prstGeom prst="bentConnector3">
              <a:avLst/>
            </a:prstGeom>
            <a:ln w="3175"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>
              <a:stCxn id="27" idx="1"/>
              <a:endCxn id="40" idx="3"/>
            </p:cNvCxnSpPr>
            <p:nvPr/>
          </p:nvCxnSpPr>
          <p:spPr>
            <a:xfrm rot="10800000">
              <a:off x="5292081" y="4661172"/>
              <a:ext cx="512993" cy="143"/>
            </a:xfrm>
            <a:prstGeom prst="bentConnector3">
              <a:avLst/>
            </a:prstGeom>
            <a:ln w="3175"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Elbow Connector 71"/>
            <p:cNvCxnSpPr>
              <a:stCxn id="28" idx="3"/>
              <a:endCxn id="38" idx="1"/>
            </p:cNvCxnSpPr>
            <p:nvPr/>
          </p:nvCxnSpPr>
          <p:spPr>
            <a:xfrm flipV="1">
              <a:off x="4073587" y="3957793"/>
              <a:ext cx="1469644" cy="139481"/>
            </a:xfrm>
            <a:prstGeom prst="bentConnector3">
              <a:avLst/>
            </a:prstGeom>
            <a:ln w="3175"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Elbow Connector 73"/>
            <p:cNvCxnSpPr>
              <a:stCxn id="29" idx="3"/>
              <a:endCxn id="37" idx="1"/>
            </p:cNvCxnSpPr>
            <p:nvPr/>
          </p:nvCxnSpPr>
          <p:spPr>
            <a:xfrm>
              <a:off x="3903265" y="3605302"/>
              <a:ext cx="2216030" cy="802"/>
            </a:xfrm>
            <a:prstGeom prst="bentConnector3">
              <a:avLst/>
            </a:prstGeom>
            <a:ln w="3175"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Elbow Connector 75"/>
            <p:cNvCxnSpPr>
              <a:stCxn id="30" idx="3"/>
              <a:endCxn id="36" idx="1"/>
            </p:cNvCxnSpPr>
            <p:nvPr/>
          </p:nvCxnSpPr>
          <p:spPr>
            <a:xfrm>
              <a:off x="5879076" y="3254414"/>
              <a:ext cx="744275" cy="1"/>
            </a:xfrm>
            <a:prstGeom prst="bentConnector3">
              <a:avLst/>
            </a:prstGeom>
            <a:ln w="3175"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Elbow Connector 77"/>
            <p:cNvCxnSpPr>
              <a:stCxn id="31" idx="3"/>
              <a:endCxn id="35" idx="1"/>
            </p:cNvCxnSpPr>
            <p:nvPr/>
          </p:nvCxnSpPr>
          <p:spPr>
            <a:xfrm flipV="1">
              <a:off x="6660232" y="2902725"/>
              <a:ext cx="570442" cy="1"/>
            </a:xfrm>
            <a:prstGeom prst="bentConnector3">
              <a:avLst/>
            </a:prstGeom>
            <a:ln w="3175"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Elbow Connector 79"/>
            <p:cNvCxnSpPr>
              <a:stCxn id="57" idx="3"/>
              <a:endCxn id="34" idx="1"/>
            </p:cNvCxnSpPr>
            <p:nvPr/>
          </p:nvCxnSpPr>
          <p:spPr>
            <a:xfrm>
              <a:off x="7071946" y="2551036"/>
              <a:ext cx="703533" cy="1"/>
            </a:xfrm>
            <a:prstGeom prst="bentConnector3">
              <a:avLst/>
            </a:prstGeom>
            <a:ln w="3175"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Elbow Connector 81"/>
            <p:cNvCxnSpPr>
              <a:stCxn id="32" idx="3"/>
              <a:endCxn id="33" idx="1"/>
            </p:cNvCxnSpPr>
            <p:nvPr/>
          </p:nvCxnSpPr>
          <p:spPr>
            <a:xfrm flipV="1">
              <a:off x="7209802" y="2199348"/>
              <a:ext cx="1069733" cy="21"/>
            </a:xfrm>
            <a:prstGeom prst="bentConnector3">
              <a:avLst/>
            </a:prstGeom>
            <a:ln w="3175"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2434523" y="5899974"/>
              <a:ext cx="1564211" cy="276999"/>
            </a:xfrm>
            <a:prstGeom prst="rect">
              <a:avLst/>
            </a:prstGeom>
            <a:noFill/>
            <a:ln w="3175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a-DK" sz="1200" dirty="0" smtClean="0"/>
                <a:t>ECTRA REC on 118</a:t>
              </a:r>
              <a:endParaRPr lang="da-DK" sz="1200" dirty="0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1675017" y="5268143"/>
              <a:ext cx="828969" cy="276999"/>
              <a:chOff x="717438" y="5607923"/>
              <a:chExt cx="828969" cy="276999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869670" y="5607923"/>
                <a:ext cx="5245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200" b="1" dirty="0" smtClean="0">
                    <a:solidFill>
                      <a:srgbClr val="FF0000"/>
                    </a:solidFill>
                  </a:rPr>
                  <a:t>1997</a:t>
                </a:r>
                <a:endParaRPr lang="da-DK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17438" y="5607923"/>
                <a:ext cx="828969" cy="276999"/>
              </a:xfrm>
              <a:prstGeom prst="rect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cxnSp>
          <p:nvCxnSpPr>
            <p:cNvPr id="73" name="Elbow Connector 72"/>
            <p:cNvCxnSpPr>
              <a:stCxn id="67" idx="1"/>
              <a:endCxn id="71" idx="3"/>
            </p:cNvCxnSpPr>
            <p:nvPr/>
          </p:nvCxnSpPr>
          <p:spPr>
            <a:xfrm rot="10800000" flipH="1">
              <a:off x="2434522" y="5406644"/>
              <a:ext cx="69463" cy="631831"/>
            </a:xfrm>
            <a:prstGeom prst="bentConnector5">
              <a:avLst>
                <a:gd name="adj1" fmla="val -329096"/>
                <a:gd name="adj2" fmla="val 50000"/>
                <a:gd name="adj3" fmla="val 429096"/>
              </a:avLst>
            </a:prstGeom>
            <a:ln w="3175"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oup 74"/>
            <p:cNvGrpSpPr/>
            <p:nvPr/>
          </p:nvGrpSpPr>
          <p:grpSpPr>
            <a:xfrm>
              <a:off x="830436" y="5899973"/>
              <a:ext cx="828969" cy="276999"/>
              <a:chOff x="717438" y="5607923"/>
              <a:chExt cx="828969" cy="276999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869670" y="5607923"/>
                <a:ext cx="5245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200" b="1" dirty="0" smtClean="0">
                    <a:solidFill>
                      <a:srgbClr val="FF0000"/>
                    </a:solidFill>
                  </a:rPr>
                  <a:t>1991</a:t>
                </a:r>
                <a:endParaRPr lang="da-DK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17438" y="5607923"/>
                <a:ext cx="828969" cy="276999"/>
              </a:xfrm>
              <a:prstGeom prst="rect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sp>
          <p:nvSpPr>
            <p:cNvPr id="81" name="TextBox 80"/>
            <p:cNvSpPr txBox="1"/>
            <p:nvPr/>
          </p:nvSpPr>
          <p:spPr>
            <a:xfrm rot="16200000">
              <a:off x="-205000" y="4698036"/>
              <a:ext cx="1324402" cy="461665"/>
            </a:xfrm>
            <a:prstGeom prst="rect">
              <a:avLst/>
            </a:prstGeom>
            <a:noFill/>
            <a:ln w="3175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a-DK" sz="1200" dirty="0" smtClean="0"/>
                <a:t>Council Decision</a:t>
              </a:r>
            </a:p>
            <a:p>
              <a:r>
                <a:rPr lang="da-DK" sz="1200" dirty="0"/>
                <a:t>o</a:t>
              </a:r>
              <a:r>
                <a:rPr lang="da-DK" sz="1200" dirty="0" smtClean="0"/>
                <a:t>n 112</a:t>
              </a:r>
              <a:endParaRPr lang="da-DK" sz="1200" dirty="0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1332451" y="5577255"/>
              <a:ext cx="828969" cy="276999"/>
              <a:chOff x="717438" y="5607923"/>
              <a:chExt cx="828969" cy="276999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869670" y="5607923"/>
                <a:ext cx="5245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200" b="1" dirty="0" smtClean="0">
                    <a:solidFill>
                      <a:srgbClr val="FF0000"/>
                    </a:solidFill>
                  </a:rPr>
                  <a:t>1992</a:t>
                </a:r>
                <a:endParaRPr lang="da-DK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17438" y="5607923"/>
                <a:ext cx="828969" cy="276999"/>
              </a:xfrm>
              <a:prstGeom prst="rect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sp>
          <p:nvSpPr>
            <p:cNvPr id="86" name="TextBox 85"/>
            <p:cNvSpPr txBox="1"/>
            <p:nvPr/>
          </p:nvSpPr>
          <p:spPr>
            <a:xfrm rot="16200000">
              <a:off x="366579" y="4697196"/>
              <a:ext cx="1324402" cy="461665"/>
            </a:xfrm>
            <a:prstGeom prst="rect">
              <a:avLst/>
            </a:prstGeom>
            <a:noFill/>
            <a:ln w="3175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a-DK" sz="1200" dirty="0" smtClean="0"/>
                <a:t>Council Decision</a:t>
              </a:r>
            </a:p>
            <a:p>
              <a:r>
                <a:rPr lang="da-DK" sz="1200" dirty="0"/>
                <a:t>o</a:t>
              </a:r>
              <a:r>
                <a:rPr lang="da-DK" sz="1200" dirty="0" smtClean="0"/>
                <a:t>n 00</a:t>
              </a:r>
              <a:endParaRPr lang="da-DK" sz="1200" dirty="0"/>
            </a:p>
          </p:txBody>
        </p:sp>
        <p:cxnSp>
          <p:nvCxnSpPr>
            <p:cNvPr id="89" name="Elbow Connector 88"/>
            <p:cNvCxnSpPr>
              <a:stCxn id="81" idx="1"/>
              <a:endCxn id="79" idx="1"/>
            </p:cNvCxnSpPr>
            <p:nvPr/>
          </p:nvCxnSpPr>
          <p:spPr>
            <a:xfrm rot="16200000" flipH="1">
              <a:off x="420118" y="5628154"/>
              <a:ext cx="447403" cy="373234"/>
            </a:xfrm>
            <a:prstGeom prst="bentConnector2">
              <a:avLst/>
            </a:prstGeom>
            <a:ln w="3175"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Elbow Connector 90"/>
            <p:cNvCxnSpPr>
              <a:stCxn id="86" idx="1"/>
              <a:endCxn id="85" idx="1"/>
            </p:cNvCxnSpPr>
            <p:nvPr/>
          </p:nvCxnSpPr>
          <p:spPr>
            <a:xfrm rot="16200000" flipH="1">
              <a:off x="1117854" y="5501157"/>
              <a:ext cx="125525" cy="303670"/>
            </a:xfrm>
            <a:prstGeom prst="bentConnector2">
              <a:avLst/>
            </a:prstGeom>
            <a:ln w="3175"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32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Introduction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da-DK" sz="2000" dirty="0" smtClean="0"/>
              <a:t>The WG NaN, 4</a:t>
            </a:r>
            <a:r>
              <a:rPr lang="da-DK" sz="2000" baseline="30000" dirty="0" smtClean="0"/>
              <a:t>th</a:t>
            </a:r>
            <a:r>
              <a:rPr lang="da-DK" sz="2000" dirty="0" smtClean="0"/>
              <a:t> meeting in Dubrovnik in May 2012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da-DK" dirty="0" smtClean="0"/>
              <a:t>Decision to stop harmonisation activities for numbering ranges beginning with ”1”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da-DK" dirty="0" smtClean="0"/>
              <a:t>Decision to document activities in harmonisation in numbering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§"/>
            </a:pPr>
            <a:r>
              <a:rPr lang="da-DK" dirty="0" smtClean="0"/>
              <a:t>NaN(2012)030: WG NaN Stocktaking Paper</a:t>
            </a:r>
            <a:br>
              <a:rPr lang="da-DK" dirty="0" smtClean="0"/>
            </a:br>
            <a:r>
              <a:rPr lang="da-DK" dirty="0" smtClean="0"/>
              <a:t>WG NaN Activities in Harmonisation in Numbering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WG </a:t>
            </a:r>
            <a:r>
              <a:rPr lang="en-GB" dirty="0" err="1" smtClean="0"/>
              <a:t>NaN</a:t>
            </a:r>
            <a:r>
              <a:rPr lang="en-GB" dirty="0" smtClean="0"/>
              <a:t> Activities in Harmonisation in Numbering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DED204-BDCF-4B6D-A182-E78B28F3B7F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2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Harmonisation Activities 1970 – 2000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da-DK" sz="2000" dirty="0" smtClean="0"/>
              <a:t>CEPT: </a:t>
            </a:r>
            <a:r>
              <a:rPr lang="en-US" sz="2000" dirty="0" smtClean="0"/>
              <a:t>Long Term </a:t>
            </a:r>
            <a:r>
              <a:rPr lang="en-US" sz="2000" dirty="0" err="1" smtClean="0"/>
              <a:t>Standardisation</a:t>
            </a:r>
            <a:r>
              <a:rPr lang="en-US" sz="2000" dirty="0" smtClean="0"/>
              <a:t> of National Numbering Plans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da-DK" dirty="0" smtClean="0"/>
              <a:t>First version in 1972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da-DK" dirty="0" smtClean="0"/>
              <a:t>00 / 0 / 112 / 115 / 118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§"/>
            </a:pPr>
            <a:r>
              <a:rPr lang="da-DK" dirty="0" smtClean="0"/>
              <a:t>ECTRA/REC(97)01: ”</a:t>
            </a:r>
            <a:r>
              <a:rPr lang="en-GB" dirty="0"/>
              <a:t> Numbering Access to Voice Directory Enquiry </a:t>
            </a:r>
            <a:r>
              <a:rPr lang="en-GB" dirty="0" smtClean="0"/>
              <a:t>Services” – designating 118</a:t>
            </a:r>
            <a:endParaRPr lang="da-DK" dirty="0" smtClean="0"/>
          </a:p>
          <a:p>
            <a:pPr lvl="1"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/>
              <a:t>ETO: </a:t>
            </a:r>
            <a:r>
              <a:rPr lang="en-US" dirty="0" err="1" smtClean="0"/>
              <a:t>Harmonisation</a:t>
            </a:r>
            <a:r>
              <a:rPr lang="en-US" dirty="0" smtClean="0"/>
              <a:t> of Short Codes in Europe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da-DK" dirty="0" smtClean="0"/>
              <a:t>1998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/>
              <a:t>Short numbers which are short telephone numbers;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/>
              <a:t>Prefixes, which are always followed by a telephone number;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/>
              <a:t>Access codes, which are always the first part of a telephone number or a prefix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§"/>
            </a:pPr>
            <a:r>
              <a:rPr lang="da-DK" dirty="0" smtClean="0"/>
              <a:t>A vague trial to start harmonisation activities after the ETO report failed because of lack of interest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endParaRPr lang="da-DK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WG </a:t>
            </a:r>
            <a:r>
              <a:rPr lang="en-GB" dirty="0" err="1" smtClean="0"/>
              <a:t>NaN</a:t>
            </a:r>
            <a:r>
              <a:rPr lang="en-GB" dirty="0" smtClean="0"/>
              <a:t> Activities in Harmonisation in Numbering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DED204-BDCF-4B6D-A182-E78B28F3B7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0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European Commission and ”00” and ”112”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dirty="0" smtClean="0"/>
              <a:t>Council Decision of 29 July 1991 on the introduction of a single European emergency call number (91/396/EEC)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/>
              <a:t>“112”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GB" sz="2000" dirty="0" smtClean="0"/>
              <a:t>Council </a:t>
            </a:r>
            <a:r>
              <a:rPr lang="en-GB" sz="2000" dirty="0"/>
              <a:t>Decision of 11 May 1992 on the introduction of a standard international telephone access code in the Community (92/264/EEC</a:t>
            </a:r>
            <a:r>
              <a:rPr lang="en-GB" sz="2000" dirty="0" smtClean="0"/>
              <a:t>)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da-DK" dirty="0" smtClean="0"/>
              <a:t>”00”</a:t>
            </a:r>
            <a:endParaRPr lang="en-US" dirty="0" smtClean="0"/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endParaRPr lang="en-US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WG </a:t>
            </a:r>
            <a:r>
              <a:rPr lang="en-GB" dirty="0" err="1"/>
              <a:t>NaN</a:t>
            </a:r>
            <a:r>
              <a:rPr lang="en-GB" dirty="0"/>
              <a:t> Activities in Harmonisation in Numbering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DED204-BDCF-4B6D-A182-E78B28F3B7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8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HESC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da-DK" sz="2000" dirty="0" smtClean="0"/>
              <a:t>European Commission’s idea of ”Card Stop Europe project” in 2003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/>
              <a:t>a universal international </a:t>
            </a:r>
            <a:r>
              <a:rPr lang="en-US" dirty="0" err="1" smtClean="0"/>
              <a:t>freephone</a:t>
            </a:r>
            <a:r>
              <a:rPr lang="en-US" dirty="0" smtClean="0"/>
              <a:t> number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/>
              <a:t>an ETNS number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/>
              <a:t>a three-digit ‘11x’ national number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/>
              <a:t>Germany: 116 116 (2004)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/>
              <a:t>The WG NNA created a new Project Team </a:t>
            </a:r>
            <a:r>
              <a:rPr lang="en-US" dirty="0" err="1" smtClean="0"/>
              <a:t>Harmonised</a:t>
            </a:r>
            <a:r>
              <a:rPr lang="en-US" dirty="0" smtClean="0"/>
              <a:t> European Short Codes (PT HESC) at its meeting in Valencia (June 2004)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/>
              <a:t>ECC/REC/(04)07: “Designation of ‘116’ Number Range for Possible Future Europe-Wide </a:t>
            </a:r>
            <a:r>
              <a:rPr lang="en-US" dirty="0" err="1" smtClean="0"/>
              <a:t>Harmonised</a:t>
            </a:r>
            <a:r>
              <a:rPr lang="en-US" dirty="0" smtClean="0"/>
              <a:t> Short Numbers”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/>
              <a:t>ECC Report 70: “Services Based on HESC” (2005) – number length of the HESC should be 4 digits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WG </a:t>
            </a:r>
            <a:r>
              <a:rPr lang="en-GB" dirty="0" err="1" smtClean="0"/>
              <a:t>NaN</a:t>
            </a:r>
            <a:r>
              <a:rPr lang="en-GB" dirty="0" smtClean="0"/>
              <a:t> Activities in Harmonisation in Numbering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DED204-BDCF-4B6D-A182-E78B28F3B7F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7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European Commission and ”116”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dirty="0" smtClean="0"/>
              <a:t>Commission Decision on “reserving the national numbering range beginning with ‘116’ for </a:t>
            </a:r>
            <a:r>
              <a:rPr lang="en-US" sz="2000" dirty="0" err="1" smtClean="0"/>
              <a:t>harmonised</a:t>
            </a:r>
            <a:r>
              <a:rPr lang="en-US" sz="2000" dirty="0" smtClean="0"/>
              <a:t> numbers for </a:t>
            </a:r>
            <a:r>
              <a:rPr lang="en-US" sz="2000" dirty="0" err="1" smtClean="0"/>
              <a:t>harmonised</a:t>
            </a:r>
            <a:r>
              <a:rPr lang="en-US" sz="2000" dirty="0" smtClean="0"/>
              <a:t> services of social value” on 15 February 2007 (2007/116/EC)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da-DK" dirty="0" smtClean="0"/>
              <a:t>A national number ”116 000” was reserved for ”Hotlines for missing children”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/>
              <a:t>Commission Decision of 29 October 2007 added numbers: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/>
              <a:t>“116 111” for “Child helplines”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/>
              <a:t>“116 123” for “Emotional support helplines”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/>
              <a:t>Commission Decision of 30 November 2009 added numbers: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/>
              <a:t>“116 006” for “Helpline for victims of crime”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/>
              <a:t>“116 117” for “Non-emergency medical on-call service”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§"/>
            </a:pPr>
            <a:endParaRPr lang="en-US" dirty="0" smtClean="0"/>
          </a:p>
          <a:p>
            <a:pPr lvl="1">
              <a:buClr>
                <a:srgbClr val="FF0000"/>
              </a:buClr>
              <a:buFont typeface="Wingdings" pitchFamily="2" charset="2"/>
              <a:buChar char="§"/>
            </a:pP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WG </a:t>
            </a:r>
            <a:r>
              <a:rPr lang="en-GB" dirty="0" err="1" smtClean="0"/>
              <a:t>NaN</a:t>
            </a:r>
            <a:r>
              <a:rPr lang="en-GB" dirty="0" smtClean="0"/>
              <a:t> Activities in Harmonisation in Numbering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DED204-BDCF-4B6D-A182-E78B28F3B7F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Harmonisation Activities 2007 – 2012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dirty="0" smtClean="0"/>
              <a:t>ECC/DEC/(07)03: “Reserving the National Numbering Range Beginning with ‘116’ for </a:t>
            </a:r>
            <a:r>
              <a:rPr lang="en-US" sz="2000" dirty="0" err="1" smtClean="0"/>
              <a:t>Harmonised</a:t>
            </a:r>
            <a:r>
              <a:rPr lang="en-US" sz="2000" dirty="0" smtClean="0"/>
              <a:t> Numbers for </a:t>
            </a:r>
            <a:r>
              <a:rPr lang="en-US" sz="2000" dirty="0" err="1" smtClean="0"/>
              <a:t>Harmonised</a:t>
            </a:r>
            <a:r>
              <a:rPr lang="en-US" sz="2000" dirty="0" smtClean="0"/>
              <a:t> Services of Social Value”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da-DK" dirty="0" smtClean="0"/>
              <a:t>Extension of EC Decision to whole CEPT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da-DK" dirty="0" smtClean="0"/>
              <a:t>Amended in 2008 and 2010 to address the additional 116-number ranges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/>
              <a:t>ECC/REC/(08)03: “Services Using Harmonized European Short Codes in the National Numbering Range Beginning with ‘116’“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da-DK" dirty="0" smtClean="0"/>
              <a:t>Sponsorship could be used to fund the cost of the calls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da-DK" dirty="0" smtClean="0"/>
              <a:t>Preferably the calls should be free to the caller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da-DK" dirty="0" smtClean="0"/>
              <a:t>Tariff announcements, if calls were not free to the caller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WG </a:t>
            </a:r>
            <a:r>
              <a:rPr lang="en-GB" dirty="0" err="1" smtClean="0"/>
              <a:t>NaN</a:t>
            </a:r>
            <a:r>
              <a:rPr lang="en-GB" dirty="0" smtClean="0"/>
              <a:t> Activities in Harmonisation in Numbering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DED204-BDCF-4B6D-A182-E78B28F3B7F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2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Harmonisation Activities 2007 – 2012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dirty="0" smtClean="0"/>
              <a:t>ECC/DEC/(09)06: “Reserving the National Short Message Service (SMS) Numbering Range Beginning with ‘116’ for </a:t>
            </a:r>
            <a:r>
              <a:rPr lang="en-US" sz="2000" dirty="0" err="1" smtClean="0"/>
              <a:t>Harmonised</a:t>
            </a:r>
            <a:r>
              <a:rPr lang="en-US" sz="2000" dirty="0" smtClean="0"/>
              <a:t> SMS Numbers for </a:t>
            </a:r>
            <a:r>
              <a:rPr lang="en-US" sz="2000" dirty="0" err="1" smtClean="0"/>
              <a:t>Harmonised</a:t>
            </a:r>
            <a:r>
              <a:rPr lang="en-US" sz="2000" dirty="0" smtClean="0"/>
              <a:t> Services of Social Value”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da-DK" dirty="0" smtClean="0"/>
              <a:t>Amended in 2010 to address the additional 116-number ranges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/>
              <a:t>The European Traffic and </a:t>
            </a:r>
            <a:r>
              <a:rPr lang="en-US" dirty="0" err="1" smtClean="0"/>
              <a:t>Traveller</a:t>
            </a:r>
            <a:r>
              <a:rPr lang="en-US" dirty="0" smtClean="0"/>
              <a:t> Information Number (ETTIN)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/>
              <a:t>A service project interested in getting similar number as 116 HESC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/>
              <a:t>Not to be based on the </a:t>
            </a:r>
            <a:r>
              <a:rPr lang="en-US" dirty="0" err="1" smtClean="0"/>
              <a:t>freephone</a:t>
            </a:r>
            <a:r>
              <a:rPr lang="en-US" dirty="0" smtClean="0"/>
              <a:t> concept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/>
              <a:t>Exercise to </a:t>
            </a:r>
            <a:r>
              <a:rPr lang="en-US" dirty="0" err="1" smtClean="0"/>
              <a:t>analyse</a:t>
            </a:r>
            <a:r>
              <a:rPr lang="en-US" dirty="0" smtClean="0"/>
              <a:t> national numbering ranges beginning with “10X” and “11X” </a:t>
            </a:r>
            <a:r>
              <a:rPr lang="en-US" dirty="0" smtClean="0">
                <a:sym typeface="Wingdings 3"/>
              </a:rPr>
              <a:t> further </a:t>
            </a:r>
            <a:r>
              <a:rPr lang="en-US" dirty="0" err="1" smtClean="0">
                <a:sym typeface="Wingdings 3"/>
              </a:rPr>
              <a:t>analyse</a:t>
            </a:r>
            <a:r>
              <a:rPr lang="en-US" dirty="0" smtClean="0">
                <a:sym typeface="Wingdings 3"/>
              </a:rPr>
              <a:t> of ranges “111”, “115” and “117”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ym typeface="Wingdings 3"/>
              </a:rPr>
              <a:t>No short number in the “11X” range is free in all CEPT countries</a:t>
            </a:r>
            <a:endParaRPr lang="da-DK" dirty="0" smtClean="0"/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WG </a:t>
            </a:r>
            <a:r>
              <a:rPr lang="en-GB" dirty="0" err="1" smtClean="0"/>
              <a:t>NaN</a:t>
            </a:r>
            <a:r>
              <a:rPr lang="en-GB" dirty="0" smtClean="0"/>
              <a:t> Activities in Harmonisation in Numbering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DED204-BDCF-4B6D-A182-E78B28F3B7F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Harmonisation Activities 2007 – 2012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da-DK" sz="2000" dirty="0" smtClean="0"/>
              <a:t>Discontinuation of PT HESC (WG NaN, Luxembourg, November 2010)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da-DK" sz="2000" dirty="0" smtClean="0"/>
              <a:t>Trials to further harmonise national numbering ranges beginning with ”11X”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da-DK" dirty="0" smtClean="0"/>
              <a:t>Draft ECC Decision on ”111” – </a:t>
            </a:r>
            <a:r>
              <a:rPr lang="da-DK" dirty="0" smtClean="0">
                <a:solidFill>
                  <a:srgbClr val="FF0000"/>
                </a:solidFill>
              </a:rPr>
              <a:t>failed!</a:t>
            </a:r>
          </a:p>
          <a:p>
            <a:pPr lvl="2">
              <a:buClr>
                <a:srgbClr val="FF0000"/>
              </a:buClr>
              <a:buFont typeface="Arial" pitchFamily="34" charset="0"/>
              <a:buChar char="•"/>
            </a:pPr>
            <a:r>
              <a:rPr lang="da-DK" dirty="0" smtClean="0"/>
              <a:t>Draft ECC Recommendation on usage and reservation on ”11X” – </a:t>
            </a:r>
            <a:r>
              <a:rPr lang="da-DK" dirty="0" smtClean="0">
                <a:solidFill>
                  <a:srgbClr val="FF0000"/>
                </a:solidFill>
              </a:rPr>
              <a:t>failed</a:t>
            </a:r>
            <a:r>
              <a:rPr lang="da-DK" dirty="0" smtClean="0"/>
              <a:t>!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§"/>
            </a:pPr>
            <a:r>
              <a:rPr lang="da-DK" dirty="0" smtClean="0"/>
              <a:t>Harmonisation efforts considering the national number range beginning with ”1” will be stopped (WG NaN, Dubrovnik, May 2012)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WG </a:t>
            </a:r>
            <a:r>
              <a:rPr lang="en-GB" dirty="0" err="1" smtClean="0"/>
              <a:t>NaN</a:t>
            </a:r>
            <a:r>
              <a:rPr lang="en-GB" dirty="0" smtClean="0"/>
              <a:t> Activities in Harmonisation in Numbering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DED204-BDCF-4B6D-A182-E78B28F3B7F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3017</TotalTime>
  <Words>943</Words>
  <Application>Microsoft Office PowerPoint</Application>
  <PresentationFormat>On-screen Show (4:3)</PresentationFormat>
  <Paragraphs>124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WG NaN Stocktaking Paper WG NaN Activities in Harmonisation in Numbering</vt:lpstr>
      <vt:lpstr>Introduction</vt:lpstr>
      <vt:lpstr>Harmonisation Activities 1970 – 2000</vt:lpstr>
      <vt:lpstr>European Commission and ”00” and ”112”</vt:lpstr>
      <vt:lpstr>HESC</vt:lpstr>
      <vt:lpstr>European Commission and ”116”</vt:lpstr>
      <vt:lpstr>Harmonisation Activities 2007 – 2012</vt:lpstr>
      <vt:lpstr>Harmonisation Activities 2007 – 2012</vt:lpstr>
      <vt:lpstr>Harmonisation Activities 2007 – 2012</vt:lpstr>
      <vt:lpstr>Harmonisation Time-line</vt:lpstr>
    </vt:vector>
  </TitlesOfParts>
  <Company>wonderlandWPA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Smith</dc:creator>
  <cp:lastModifiedBy>Jukka Rakkolainen</cp:lastModifiedBy>
  <cp:revision>39</cp:revision>
  <dcterms:created xsi:type="dcterms:W3CDTF">2010-10-27T09:45:30Z</dcterms:created>
  <dcterms:modified xsi:type="dcterms:W3CDTF">2012-11-28T08:54:53Z</dcterms:modified>
</cp:coreProperties>
</file>